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5" r:id="rId3"/>
    <p:sldId id="276" r:id="rId4"/>
    <p:sldId id="257" r:id="rId5"/>
    <p:sldId id="261" r:id="rId6"/>
    <p:sldId id="258" r:id="rId7"/>
    <p:sldId id="260" r:id="rId8"/>
    <p:sldId id="259" r:id="rId9"/>
    <p:sldId id="262" r:id="rId10"/>
    <p:sldId id="263" r:id="rId11"/>
    <p:sldId id="288" r:id="rId12"/>
    <p:sldId id="274" r:id="rId13"/>
    <p:sldId id="289" r:id="rId14"/>
    <p:sldId id="292" r:id="rId15"/>
    <p:sldId id="277" r:id="rId16"/>
    <p:sldId id="281" r:id="rId17"/>
    <p:sldId id="278" r:id="rId18"/>
    <p:sldId id="279" r:id="rId19"/>
    <p:sldId id="282" r:id="rId20"/>
    <p:sldId id="283" r:id="rId21"/>
    <p:sldId id="284" r:id="rId22"/>
    <p:sldId id="286" r:id="rId23"/>
    <p:sldId id="285" r:id="rId24"/>
    <p:sldId id="293" r:id="rId25"/>
    <p:sldId id="290" r:id="rId26"/>
    <p:sldId id="287" r:id="rId27"/>
    <p:sldId id="280" r:id="rId28"/>
    <p:sldId id="264" r:id="rId29"/>
    <p:sldId id="270" r:id="rId30"/>
    <p:sldId id="271" r:id="rId31"/>
    <p:sldId id="265" r:id="rId32"/>
    <p:sldId id="267" r:id="rId33"/>
    <p:sldId id="266" r:id="rId34"/>
    <p:sldId id="268" r:id="rId35"/>
    <p:sldId id="269" r:id="rId36"/>
    <p:sldId id="291" r:id="rId37"/>
    <p:sldId id="273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4762-D91F-40C1-BF4C-6B55D497DAA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D3AC-8178-40AE-8725-A13695009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 side of the Moon is visible from Earth because the Moon rotates about its spin axis at the same rate that the Moon orbits the Earth, a situation known as synchronous rotation or tidal locking.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D3AC-8178-40AE-8725-A136950095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732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954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2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6234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924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348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144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37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822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493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07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FDC1-C959-492D-A451-6577E050598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2FF0-D359-4776-933B-12AACD4D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DJ6_XpGfo" TargetMode="External"/><Relationship Id="rId2" Type="http://schemas.openxmlformats.org/officeDocument/2006/relationships/hyperlink" Target="https://www.youtube.com/watch?v=1otfxSwaG5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ftT3wHJGt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jUpX7J7yS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kvlrWpsnuQ" TargetMode="External"/><Relationship Id="rId2" Type="http://schemas.openxmlformats.org/officeDocument/2006/relationships/hyperlink" Target="http://youtu.be/WArvitCA1j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9WwRSdX8g_s" TargetMode="External"/><Relationship Id="rId4" Type="http://schemas.openxmlformats.org/officeDocument/2006/relationships/hyperlink" Target="http://youtu.be/45YpVDTv0o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UWNBTR6_I" TargetMode="External"/><Relationship Id="rId2" Type="http://schemas.openxmlformats.org/officeDocument/2006/relationships/hyperlink" Target="https://www.youtube.com/watch?v=XI5nBUidKqo&amp;list=PL9BD00C64CF61BF40&amp;index=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youtu.be/RIBNgx2hly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rainpop.com/science/weather/seaso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1027" name="Picture 3" descr="C:\Users\jhammel\AppData\Local\Microsoft\Windows\Temporary Internet Files\Content.IE5\0KG3IRDA\Solar_System_01_lin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47" y="457200"/>
            <a:ext cx="7112000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23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459"/>
            <a:ext cx="7010400" cy="601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50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R DARLING" pitchFamily="2" charset="0"/>
              </a:rPr>
              <a:t>Our Marvelous Moon</a:t>
            </a:r>
            <a:endParaRPr lang="en-US" sz="8800" dirty="0">
              <a:latin typeface="AR DARLING" pitchFamily="2" charset="0"/>
            </a:endParaRPr>
          </a:p>
        </p:txBody>
      </p:sp>
      <p:pic>
        <p:nvPicPr>
          <p:cNvPr id="14339" name="Picture 3" descr="C:\Users\jhammel\AppData\Local\Microsoft\Windows\Temporary Internet Files\Content.IE5\0KG3IRDA\moon_over_the_sea_by_Gorric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082925"/>
            <a:ext cx="2359025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52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closest neighbor- 384,000 km</a:t>
            </a:r>
          </a:p>
          <a:p>
            <a:r>
              <a:rPr lang="en-US" dirty="0" smtClean="0"/>
              <a:t>Much smaller than Earth</a:t>
            </a:r>
          </a:p>
          <a:p>
            <a:r>
              <a:rPr lang="en-US" dirty="0" smtClean="0"/>
              <a:t>No atmosphere</a:t>
            </a:r>
          </a:p>
          <a:p>
            <a:r>
              <a:rPr lang="en-US" dirty="0" smtClean="0"/>
              <a:t>Revolution around Earth = 29.5 days </a:t>
            </a:r>
            <a:endParaRPr lang="en-US" dirty="0"/>
          </a:p>
        </p:txBody>
      </p:sp>
      <p:pic>
        <p:nvPicPr>
          <p:cNvPr id="4098" name="Picture 2" descr="C:\Users\jhammel\AppData\Local\Microsoft\Windows\Temporary Internet Files\Content.IE5\2CB09TVV\bloodmo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2151240" cy="20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hammel\AppData\Local\Microsoft\Windows\Temporary Internet Files\Content.IE5\0KG3IRDA\2930017353_f0d03d21f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66321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hammel\AppData\Local\Microsoft\Windows\Temporary Internet Files\Content.IE5\2KMW7QXF\4615947880_7fc9f5cbf9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3771"/>
            <a:ext cx="27559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45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 and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www.youtube.com/watch?v=1otfxSwaG5g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www.youtube.com/watch?v=EnDJ6_XpGfo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www.youtube.com/watch?v=gftT3wHJGtg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3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and high tides</a:t>
            </a:r>
          </a:p>
          <a:p>
            <a:pPr lvl="1"/>
            <a:r>
              <a:rPr lang="en-US" dirty="0" smtClean="0"/>
              <a:t>Approximately 6.5 hours each</a:t>
            </a:r>
          </a:p>
          <a:p>
            <a:r>
              <a:rPr lang="en-US" dirty="0" smtClean="0"/>
              <a:t>Tidal forces (gravity caused by Moon and Sun)</a:t>
            </a:r>
          </a:p>
          <a:p>
            <a:pPr lvl="1"/>
            <a:r>
              <a:rPr lang="en-US" dirty="0" smtClean="0"/>
              <a:t>Distance!!</a:t>
            </a:r>
          </a:p>
          <a:p>
            <a:r>
              <a:rPr lang="en-US" dirty="0" smtClean="0"/>
              <a:t>Sun causes super low and super high tides</a:t>
            </a:r>
          </a:p>
          <a:p>
            <a:pPr lvl="1"/>
            <a:r>
              <a:rPr lang="en-US" dirty="0" smtClean="0"/>
              <a:t>Neap tides: right angle</a:t>
            </a:r>
          </a:p>
          <a:p>
            <a:pPr lvl="1"/>
            <a:r>
              <a:rPr lang="en-US" dirty="0" smtClean="0"/>
              <a:t>Spring tides (full or new Moon)</a:t>
            </a:r>
          </a:p>
          <a:p>
            <a:pPr lvl="2"/>
            <a:r>
              <a:rPr lang="en-US" dirty="0" smtClean="0"/>
              <a:t>Solar eclipse:   E   M   S</a:t>
            </a:r>
          </a:p>
          <a:p>
            <a:pPr lvl="2"/>
            <a:r>
              <a:rPr lang="en-US" dirty="0" smtClean="0"/>
              <a:t>Lunar eclipse:  S    E    M</a:t>
            </a:r>
          </a:p>
        </p:txBody>
      </p:sp>
    </p:spTree>
    <p:extLst>
      <p:ext uri="{BB962C8B-B14F-4D97-AF65-F5344CB8AC3E}">
        <p14:creationId xmlns:p14="http://schemas.microsoft.com/office/powerpoint/2010/main" val="3850057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Reflecting light from Sun</a:t>
            </a:r>
          </a:p>
          <a:p>
            <a:r>
              <a:rPr lang="en-US" dirty="0" smtClean="0"/>
              <a:t>Synchronous rotation or tidal locking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www.youtube.com/watch?v=6jUpX7J7ySo</a:t>
            </a:r>
            <a:endParaRPr lang="en-US" dirty="0" smtClean="0"/>
          </a:p>
          <a:p>
            <a:r>
              <a:rPr lang="en-US" dirty="0" smtClean="0"/>
              <a:t>As moon orbits Earth, parts are shaded- PHASES</a:t>
            </a:r>
          </a:p>
          <a:p>
            <a:r>
              <a:rPr lang="en-US" dirty="0" smtClean="0"/>
              <a:t>Phases created by changing angles (positions) of Earth, Moon and Sun </a:t>
            </a:r>
            <a:endParaRPr lang="en-US" dirty="0"/>
          </a:p>
        </p:txBody>
      </p:sp>
      <p:pic>
        <p:nvPicPr>
          <p:cNvPr id="5122" name="Picture 2" descr="C:\Users\jhammel\AppData\Local\Microsoft\Windows\Temporary Internet Files\Content.IE5\SRH1BGF9\6444716625_08c372d7be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2860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82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hammel\AppData\Local\Microsoft\Windows\Temporary Internet Files\Content.IE5\0KG3IRDA\8phas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3434"/>
            <a:ext cx="7504495" cy="57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391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Moon</a:t>
            </a:r>
          </a:p>
          <a:p>
            <a:pPr lvl="1"/>
            <a:r>
              <a:rPr lang="en-US" dirty="0" smtClean="0"/>
              <a:t>Moon orbiting between Earth and Sun</a:t>
            </a:r>
          </a:p>
          <a:p>
            <a:pPr lvl="1"/>
            <a:r>
              <a:rPr lang="en-US" dirty="0" smtClean="0"/>
              <a:t>Side facing Sun is turned away from Earth – hardly visible</a:t>
            </a:r>
          </a:p>
        </p:txBody>
      </p:sp>
    </p:spTree>
    <p:extLst>
      <p:ext uri="{BB962C8B-B14F-4D97-AF65-F5344CB8AC3E}">
        <p14:creationId xmlns:p14="http://schemas.microsoft.com/office/powerpoint/2010/main" val="616894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Crescent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WAXING – appearing </a:t>
            </a:r>
          </a:p>
          <a:p>
            <a:r>
              <a:rPr lang="en-US" dirty="0" smtClean="0"/>
              <a:t>WANING – disappearing, goes away</a:t>
            </a:r>
          </a:p>
          <a:p>
            <a:r>
              <a:rPr lang="en-US" dirty="0" smtClean="0"/>
              <a:t>Sliver of Moon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200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jhammel\AppData\Local\Microsoft\Windows\Temporary Internet Files\Content.IE5\2CB09TVV\5836481331_4684d84ae2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5575"/>
            <a:ext cx="2255838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hammel\AppData\Local\Microsoft\Windows\Temporary Internet Files\Content.IE5\0KG3IRDA\4678950204_cfbd861e01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13" y="3810000"/>
            <a:ext cx="2566988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23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½ of the visible surface is lit</a:t>
            </a:r>
          </a:p>
          <a:p>
            <a:r>
              <a:rPr lang="en-US" dirty="0" smtClean="0"/>
              <a:t>WAXING – first 1/4</a:t>
            </a:r>
          </a:p>
          <a:p>
            <a:r>
              <a:rPr lang="en-US" dirty="0" smtClean="0"/>
              <a:t>WANING- 3/4</a:t>
            </a:r>
          </a:p>
          <a:p>
            <a:endParaRPr lang="en-US" dirty="0"/>
          </a:p>
        </p:txBody>
      </p:sp>
      <p:pic>
        <p:nvPicPr>
          <p:cNvPr id="10242" name="Picture 2" descr="C:\Users\jhammel\AppData\Local\Microsoft\Windows\Temporary Internet Files\Content.IE5\2CB09TVV\thi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7306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hammel\AppData\Local\Microsoft\Windows\Temporary Internet Files\Content.IE5\0KG3IRDA\159960041_aff6d4ed7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24763"/>
            <a:ext cx="2800698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54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50850"/>
            <a:ext cx="82581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0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Gibbous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than 1/2</a:t>
            </a:r>
          </a:p>
          <a:p>
            <a:r>
              <a:rPr lang="en-US" dirty="0" smtClean="0"/>
              <a:t>WAXING </a:t>
            </a:r>
          </a:p>
          <a:p>
            <a:r>
              <a:rPr lang="en-US" dirty="0" smtClean="0"/>
              <a:t>WANING  </a:t>
            </a:r>
            <a:endParaRPr lang="en-US" dirty="0"/>
          </a:p>
        </p:txBody>
      </p:sp>
      <p:pic>
        <p:nvPicPr>
          <p:cNvPr id="11266" name="Picture 2" descr="C:\Users\jhammel\AppData\Local\Microsoft\Windows\Temporary Internet Files\Content.IE5\0KG3IRDA\4549160247_f921e1481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6726"/>
            <a:ext cx="3003550" cy="21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hammel\AppData\Local\Microsoft\Windows\Temporary Internet Files\Content.IE5\2KMW7QXF\8333179152_4936f3bec7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6726"/>
            <a:ext cx="3357359" cy="25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51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weeks from the New Moon</a:t>
            </a:r>
          </a:p>
          <a:p>
            <a:r>
              <a:rPr lang="en-US" dirty="0" smtClean="0"/>
              <a:t>Earth is between Moon and Sun</a:t>
            </a:r>
          </a:p>
          <a:p>
            <a:r>
              <a:rPr lang="en-US" dirty="0" smtClean="0"/>
              <a:t>BRIGHT</a:t>
            </a:r>
          </a:p>
          <a:p>
            <a:r>
              <a:rPr lang="en-US" dirty="0" smtClean="0"/>
              <a:t>Blue Moon – 2 full Moons in a month; every 2-3 years</a:t>
            </a:r>
          </a:p>
          <a:p>
            <a:endParaRPr lang="en-US" dirty="0"/>
          </a:p>
        </p:txBody>
      </p:sp>
      <p:pic>
        <p:nvPicPr>
          <p:cNvPr id="12290" name="Picture 2" descr="C:\Users\jhammel\AppData\Local\Microsoft\Windows\Temporary Internet Files\Content.IE5\0KG3IRDA\9570757080_7aabd761f2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4263"/>
            <a:ext cx="4205288" cy="28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20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moon passes directly into Earth’s shadow    S    E    M</a:t>
            </a:r>
          </a:p>
          <a:p>
            <a:r>
              <a:rPr lang="en-US" dirty="0" smtClean="0"/>
              <a:t>Moon turns a reddish color due to sunlight reflected from Earth’s atmosphere</a:t>
            </a:r>
          </a:p>
          <a:p>
            <a:r>
              <a:rPr lang="en-US" dirty="0" smtClean="0"/>
              <a:t>Causes super high/low tides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35652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50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Only occurs at time of New Moon; March 9, 2016</a:t>
            </a:r>
          </a:p>
          <a:p>
            <a:r>
              <a:rPr lang="en-US" dirty="0" smtClean="0"/>
              <a:t>E   M    S</a:t>
            </a:r>
          </a:p>
          <a:p>
            <a:r>
              <a:rPr lang="en-US" dirty="0" smtClean="0"/>
              <a:t>Causes super high/low tides</a:t>
            </a:r>
          </a:p>
          <a:p>
            <a:r>
              <a:rPr lang="en-US" dirty="0"/>
              <a:t>There are actually two types of shadows: the </a:t>
            </a:r>
            <a:r>
              <a:rPr lang="en-US" i="1" dirty="0"/>
              <a:t>umbra</a:t>
            </a:r>
            <a:r>
              <a:rPr lang="en-US" dirty="0"/>
              <a:t> is that part of the shadow where all sunlight is blocked out. The umbra takes the shape of a dark, slender cone. It is surrounded by the </a:t>
            </a:r>
            <a:r>
              <a:rPr lang="en-US" i="1" dirty="0"/>
              <a:t>penumbra</a:t>
            </a:r>
            <a:r>
              <a:rPr lang="en-US" dirty="0"/>
              <a:t>, a lighter, funnel-shaped shadow from which sunlight is partially obscured.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77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0957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35131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58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Rock!!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youtu.be/WArvitCA1j0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youtu.be/HkvlrWpsnuQ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youtu.be/45YpVDTv0oI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youtu.be/9WwRSdX8g_s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6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3" y="457200"/>
            <a:ext cx="4869585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27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28194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AR DARLING" pitchFamily="2" charset="0"/>
              </a:rPr>
              <a:t>The Planets</a:t>
            </a:r>
            <a:endParaRPr lang="en-US" sz="9600" dirty="0">
              <a:latin typeface="AR DARLING" pitchFamily="2" charset="0"/>
            </a:endParaRPr>
          </a:p>
        </p:txBody>
      </p:sp>
      <p:pic>
        <p:nvPicPr>
          <p:cNvPr id="6147" name="Picture 3" descr="C:\Users\jhammel\AppData\Local\Microsoft\Windows\Temporary Internet Files\Content.IE5\SRH1BGF9\ACROSTICS_-_SOLAR_SYSTEM_-_order_of_plane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8" y="23622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47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in elliptical orbits around Sun</a:t>
            </a:r>
          </a:p>
          <a:p>
            <a:r>
              <a:rPr lang="en-US" dirty="0" smtClean="0"/>
              <a:t>Rocky (</a:t>
            </a:r>
            <a:r>
              <a:rPr lang="en-US" dirty="0" err="1" smtClean="0"/>
              <a:t>Terrestial</a:t>
            </a:r>
            <a:r>
              <a:rPr lang="en-US" dirty="0" smtClean="0"/>
              <a:t>) Planets</a:t>
            </a:r>
          </a:p>
          <a:p>
            <a:pPr lvl="1"/>
            <a:r>
              <a:rPr lang="en-US" dirty="0" smtClean="0"/>
              <a:t>Mercury, Venus, Earth, Mars</a:t>
            </a:r>
          </a:p>
          <a:p>
            <a:r>
              <a:rPr lang="en-US" dirty="0" smtClean="0"/>
              <a:t>Gas (Gas </a:t>
            </a:r>
            <a:r>
              <a:rPr lang="en-US" dirty="0" smtClean="0"/>
              <a:t>Giants/ Jovian)Planets</a:t>
            </a:r>
            <a:endParaRPr lang="en-US" dirty="0" smtClean="0"/>
          </a:p>
          <a:p>
            <a:pPr lvl="1"/>
            <a:r>
              <a:rPr lang="en-US" dirty="0" smtClean="0"/>
              <a:t>Jupiter, Saturn, Uranus, Neptune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01" y="4267200"/>
            <a:ext cx="55197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49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 BLANCA" pitchFamily="2" charset="0"/>
              </a:rPr>
              <a:t>Planets and Dwarf Planets</a:t>
            </a:r>
            <a:endParaRPr lang="en-US" dirty="0">
              <a:solidFill>
                <a:srgbClr val="FF0000"/>
              </a:solidFill>
              <a:latin typeface="AR BLANC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/>
              <a:t>Formal definition (IAU General Assembly –Prague, 2006):</a:t>
            </a:r>
          </a:p>
          <a:p>
            <a:pPr marL="0" indent="0">
              <a:buNone/>
            </a:pPr>
            <a:r>
              <a:rPr lang="en-US" dirty="0"/>
              <a:t>–Planet: A natural celestial body that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a) is in orbit around the Sun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b) has sufficient mass for its self-gravity to assume hydrostatic </a:t>
            </a:r>
            <a:r>
              <a:rPr lang="en-US" dirty="0" smtClean="0"/>
              <a:t>		equilibrium </a:t>
            </a:r>
            <a:r>
              <a:rPr lang="en-US" dirty="0"/>
              <a:t>(nearly round shape)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c) has cleared the neighborhood around its orbit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d) is not a satellite (moon)</a:t>
            </a:r>
          </a:p>
          <a:p>
            <a:pPr marL="0" indent="0">
              <a:buNone/>
            </a:pPr>
            <a:r>
              <a:rPr lang="en-US" dirty="0"/>
              <a:t>–Dwarf Planet: A natural celestial body that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a) is in orbit around the Sun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b) has sufficient mass for its self-gravity to assume hydrostatic </a:t>
            </a:r>
            <a:r>
              <a:rPr lang="en-US" dirty="0" smtClean="0"/>
              <a:t>		equilibrium </a:t>
            </a:r>
            <a:r>
              <a:rPr lang="en-US" dirty="0"/>
              <a:t>(nearly round shape)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c) has </a:t>
            </a:r>
            <a:r>
              <a:rPr lang="en-US" dirty="0" err="1"/>
              <a:t>notcleared</a:t>
            </a:r>
            <a:r>
              <a:rPr lang="en-US" dirty="0"/>
              <a:t> the neighborhood around its orbit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d) is not a satellite (moon)</a:t>
            </a:r>
          </a:p>
          <a:p>
            <a:pPr marL="0" indent="0">
              <a:buNone/>
            </a:pPr>
            <a:r>
              <a:rPr lang="en-US" dirty="0"/>
              <a:t>–Small Solar System Bodies:</a:t>
            </a:r>
          </a:p>
          <a:p>
            <a:pPr marL="0" indent="0">
              <a:buNone/>
            </a:pPr>
            <a:r>
              <a:rPr lang="en-US" dirty="0" smtClean="0"/>
              <a:t>	•</a:t>
            </a:r>
            <a:r>
              <a:rPr lang="en-US" dirty="0"/>
              <a:t>All other objects (except natural satellites) orbiting the sun</a:t>
            </a:r>
          </a:p>
        </p:txBody>
      </p:sp>
    </p:spTree>
    <p:extLst>
      <p:ext uri="{BB962C8B-B14F-4D97-AF65-F5344CB8AC3E}">
        <p14:creationId xmlns:p14="http://schemas.microsoft.com/office/powerpoint/2010/main" val="658553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92163"/>
            <a:ext cx="825817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39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Planets and Dwarf Planets of the Solar System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1" y="1828800"/>
            <a:ext cx="818647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657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Rocky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Mercury</a:t>
            </a:r>
          </a:p>
          <a:p>
            <a:pPr lvl="1"/>
            <a:r>
              <a:rPr lang="en-US" dirty="0" smtClean="0"/>
              <a:t>HOT, Metal core, rocky crust, no moons, 1 day=59 E days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Venus</a:t>
            </a:r>
          </a:p>
          <a:p>
            <a:pPr lvl="1"/>
            <a:r>
              <a:rPr lang="en-US" dirty="0" smtClean="0"/>
              <a:t>Same size as E, no moons, toxic, 1 day=243 E days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94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Rocky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Earth (E)</a:t>
            </a:r>
          </a:p>
          <a:p>
            <a:pPr lvl="1"/>
            <a:r>
              <a:rPr lang="en-US" dirty="0" smtClean="0"/>
              <a:t>Atmosphere (Nitrogen and Oxygen), 75% covered in water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Mars</a:t>
            </a:r>
          </a:p>
          <a:p>
            <a:pPr lvl="1"/>
            <a:r>
              <a:rPr lang="en-US" dirty="0" smtClean="0"/>
              <a:t>Crust, mantle, core (like E), 2 moons, tallest </a:t>
            </a:r>
            <a:r>
              <a:rPr lang="en-US" dirty="0" err="1" smtClean="0"/>
              <a:t>mnt</a:t>
            </a:r>
            <a:r>
              <a:rPr lang="en-US" dirty="0" smtClean="0"/>
              <a:t>., 1 day=24.4 E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Liquid water!!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8" y="2667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05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F</a:t>
            </a:r>
            <a:r>
              <a:rPr lang="en-US" dirty="0" smtClean="0"/>
              <a:t>uture Vacation Spot?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64" y="2133599"/>
            <a:ext cx="6827635" cy="35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67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Outer Gas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</a:p>
          <a:p>
            <a:pPr lvl="1"/>
            <a:r>
              <a:rPr lang="en-US" dirty="0" smtClean="0"/>
              <a:t>Largest, no solid surface, 60+ moons</a:t>
            </a:r>
          </a:p>
          <a:p>
            <a:pPr lvl="1"/>
            <a:r>
              <a:rPr lang="en-US" dirty="0" smtClean="0"/>
              <a:t>1 day = 10 Earth hours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Saturn</a:t>
            </a:r>
          </a:p>
          <a:p>
            <a:pPr lvl="1"/>
            <a:r>
              <a:rPr lang="en-US" dirty="0" smtClean="0"/>
              <a:t>Mostly Hydrogen, rings of ice, 60+ moons,</a:t>
            </a:r>
          </a:p>
          <a:p>
            <a:pPr lvl="1"/>
            <a:r>
              <a:rPr lang="en-US" dirty="0" smtClean="0"/>
              <a:t>1 day = 10 Earth hours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15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Outer Gas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</a:p>
          <a:p>
            <a:pPr lvl="1"/>
            <a:r>
              <a:rPr lang="en-US" dirty="0" smtClean="0"/>
              <a:t>Blue/green, rocky core/ ice mantle, gas atmosphere, 27 moons, axis towards Sun</a:t>
            </a:r>
          </a:p>
          <a:p>
            <a:pPr lvl="1"/>
            <a:r>
              <a:rPr lang="en-US" dirty="0" smtClean="0"/>
              <a:t>1 day = 17 Earth hours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Neptune</a:t>
            </a:r>
          </a:p>
          <a:p>
            <a:pPr lvl="1"/>
            <a:r>
              <a:rPr lang="en-US" dirty="0" smtClean="0"/>
              <a:t>Mostly H and He, 13 moons</a:t>
            </a:r>
          </a:p>
          <a:p>
            <a:pPr lvl="1"/>
            <a:r>
              <a:rPr lang="en-US" dirty="0" smtClean="0"/>
              <a:t>1 day = 16 Earth hours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704417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58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Rock!!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www.youtube.com/watch?v=XI5nBUidKqo&amp;list=PL9BD00C64CF61BF40&amp;index=2</a:t>
            </a:r>
            <a:endParaRPr lang="en-US" dirty="0" smtClean="0"/>
          </a:p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www.youtube.com/watch?v=x9UWNBTR6_I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16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52400"/>
            <a:ext cx="9025689" cy="637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65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I want to put this on the back of a Lunar cycle shirt from ScienceWear.net :-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810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02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movement is constant!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orbit</a:t>
            </a:r>
          </a:p>
          <a:p>
            <a:pPr lvl="1"/>
            <a:r>
              <a:rPr lang="en-US" dirty="0" smtClean="0"/>
              <a:t>Sun is at the center</a:t>
            </a:r>
          </a:p>
          <a:p>
            <a:pPr lvl="1"/>
            <a:r>
              <a:rPr lang="en-US" dirty="0" smtClean="0"/>
              <a:t>Orbit: movement of an object around another</a:t>
            </a:r>
          </a:p>
          <a:p>
            <a:pPr lvl="2"/>
            <a:r>
              <a:rPr lang="en-US" dirty="0" smtClean="0"/>
              <a:t>ex: Earth orbits the Sun.</a:t>
            </a:r>
            <a:endParaRPr lang="en-US" dirty="0"/>
          </a:p>
          <a:p>
            <a:pPr lvl="1"/>
            <a:r>
              <a:rPr lang="en-US" dirty="0" smtClean="0"/>
              <a:t>Elliptical: oval shaped</a:t>
            </a:r>
          </a:p>
          <a:p>
            <a:pPr lvl="1"/>
            <a:r>
              <a:rPr lang="en-US" dirty="0" smtClean="0"/>
              <a:t>Revolution: 1 full orbit of Earth around Sun. </a:t>
            </a:r>
            <a:endParaRPr lang="en-US" dirty="0"/>
          </a:p>
          <a:p>
            <a:pPr lvl="2"/>
            <a:r>
              <a:rPr lang="en-US" dirty="0" smtClean="0"/>
              <a:t>Takes 365+ days [1 year]</a:t>
            </a:r>
          </a:p>
        </p:txBody>
      </p:sp>
      <p:pic>
        <p:nvPicPr>
          <p:cNvPr id="4101" name="Picture 5" descr="C:\Users\jhammel\AppData\Local\Microsoft\Windows\Temporary Internet Files\Content.IE5\0KG3IRDA\elliglas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184525"/>
            <a:ext cx="1766887" cy="10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70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jhammel\AppData\Local\Microsoft\Windows\Temporary Internet Files\Content.IE5\0KG3IRDA\earth_orbi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92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84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Day vs.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spins on axis</a:t>
            </a:r>
          </a:p>
          <a:p>
            <a:pPr lvl="1"/>
            <a:r>
              <a:rPr lang="en-US" dirty="0" smtClean="0"/>
              <a:t>Axis: imaginary line that runs thru center of planet from geographic N to S pole</a:t>
            </a:r>
          </a:p>
          <a:p>
            <a:r>
              <a:rPr lang="en-US" dirty="0" smtClean="0"/>
              <a:t>Tilted</a:t>
            </a:r>
          </a:p>
          <a:p>
            <a:r>
              <a:rPr lang="en-US" dirty="0" smtClean="0"/>
              <a:t>Rotation: one full spin of Earth on its axis. Takes 24 hours [1 day]</a:t>
            </a:r>
          </a:p>
          <a:p>
            <a:pPr lvl="1"/>
            <a:r>
              <a:rPr lang="en-US" dirty="0" smtClean="0"/>
              <a:t>Causes day and night; depends on which hemisphere is facing Sun</a:t>
            </a:r>
            <a:endParaRPr lang="en-US" dirty="0"/>
          </a:p>
        </p:txBody>
      </p:sp>
      <p:pic>
        <p:nvPicPr>
          <p:cNvPr id="2050" name="Picture 2" descr="C:\Users\jhammel\AppData\Local\Microsoft\Windows\Temporary Internet Files\Content.IE5\2CB09TVV\4819108632_44402578d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6179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58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62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Seasons: changes in weather and amount of daylight</a:t>
            </a:r>
          </a:p>
          <a:p>
            <a:r>
              <a:rPr lang="en-US" dirty="0" smtClean="0"/>
              <a:t>Different for which hemisphere you live in</a:t>
            </a:r>
          </a:p>
          <a:p>
            <a:r>
              <a:rPr lang="en-US" dirty="0" smtClean="0"/>
              <a:t>Due to Earth’s orbit, rotation and axis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youtu.be/RIBNgx2hlyU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jhammel\AppData\Local\Microsoft\Windows\Temporary Internet Files\Content.IE5\2KMW7QXF\seasons_sideB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337254"/>
            <a:ext cx="3276599" cy="23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95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https://www.brainpop.com/science/weather/seasons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7" name="Picture 5" descr="C:\Users\jhammel\AppData\Local\Microsoft\Windows\Temporary Internet Files\Content.IE5\2KMW7QXF\clip_image0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74" y="2667000"/>
            <a:ext cx="58959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25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3483</TotalTime>
  <Words>710</Words>
  <Application>Microsoft Office PowerPoint</Application>
  <PresentationFormat>On-screen Show (4:3)</PresentationFormat>
  <Paragraphs>145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Our Solar System</vt:lpstr>
      <vt:lpstr>PowerPoint Presentation</vt:lpstr>
      <vt:lpstr>PowerPoint Presentation</vt:lpstr>
      <vt:lpstr>Earth’s movement is constant!</vt:lpstr>
      <vt:lpstr>Orbital Movement</vt:lpstr>
      <vt:lpstr>Day vs. Night</vt:lpstr>
      <vt:lpstr>PowerPoint Presentation</vt:lpstr>
      <vt:lpstr>Seasons</vt:lpstr>
      <vt:lpstr>Seasons</vt:lpstr>
      <vt:lpstr>PowerPoint Presentation</vt:lpstr>
      <vt:lpstr>Our Marvelous Moon</vt:lpstr>
      <vt:lpstr>Our Moon</vt:lpstr>
      <vt:lpstr>The Moon and Tides</vt:lpstr>
      <vt:lpstr>Tides</vt:lpstr>
      <vt:lpstr>Phases of the Moon</vt:lpstr>
      <vt:lpstr>PowerPoint Presentation</vt:lpstr>
      <vt:lpstr>Lunar Phases</vt:lpstr>
      <vt:lpstr>Crescent Moon</vt:lpstr>
      <vt:lpstr>Quarter Moon</vt:lpstr>
      <vt:lpstr>Gibbous Moon</vt:lpstr>
      <vt:lpstr>Full Moon</vt:lpstr>
      <vt:lpstr>Lunar Eclipse</vt:lpstr>
      <vt:lpstr>Solar Eclipse</vt:lpstr>
      <vt:lpstr>PowerPoint Presentation</vt:lpstr>
      <vt:lpstr>Moon Rock!!</vt:lpstr>
      <vt:lpstr>PowerPoint Presentation</vt:lpstr>
      <vt:lpstr>The Planets</vt:lpstr>
      <vt:lpstr>The Planets</vt:lpstr>
      <vt:lpstr>Planets and Dwarf Planets</vt:lpstr>
      <vt:lpstr>Planets and Dwarf Planets of the Solar System</vt:lpstr>
      <vt:lpstr>The Inner Rocky Planets</vt:lpstr>
      <vt:lpstr>The Inner Rocky Planets</vt:lpstr>
      <vt:lpstr>Our Future Vacation Spot?</vt:lpstr>
      <vt:lpstr>The Outer Gas Planets</vt:lpstr>
      <vt:lpstr>The Outer Gas Planets</vt:lpstr>
      <vt:lpstr>Planet Rock!!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Jen Hammel</dc:creator>
  <cp:lastModifiedBy>Jen Hammel</cp:lastModifiedBy>
  <cp:revision>38</cp:revision>
  <dcterms:created xsi:type="dcterms:W3CDTF">2015-09-09T17:31:35Z</dcterms:created>
  <dcterms:modified xsi:type="dcterms:W3CDTF">2015-09-29T20:34:01Z</dcterms:modified>
</cp:coreProperties>
</file>